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1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8" r:id="rId4"/>
    <p:sldId id="283" r:id="rId5"/>
    <p:sldId id="259" r:id="rId6"/>
    <p:sldId id="260" r:id="rId7"/>
    <p:sldId id="261" r:id="rId8"/>
    <p:sldId id="262" r:id="rId9"/>
    <p:sldId id="284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2" r:id="rId18"/>
    <p:sldId id="271" r:id="rId19"/>
    <p:sldId id="270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5" d="100"/>
          <a:sy n="65" d="100"/>
        </p:scale>
        <p:origin x="-264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89139-B0EB-564B-817C-5FB6D4A4B247}" type="datetimeFigureOut">
              <a:rPr lang="en-US" smtClean="0"/>
              <a:t>14/11/3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BDAD8-24E4-1648-80A1-E8C66ECD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81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zh-CN" altLang="en-US" dirty="0" smtClean="0"/>
              <a:t>亮度恒定：保证等号成立</a:t>
            </a:r>
            <a:endParaRPr lang="en-US" altLang="zh-CN" dirty="0" smtClean="0"/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zh-CN" altLang="en-US" dirty="0" smtClean="0"/>
              <a:t>时间连续或者运动是小运动： 保证</a:t>
            </a:r>
            <a:r>
              <a:rPr lang="en-US" altLang="zh-CN" dirty="0" smtClean="0"/>
              <a:t>KLT</a:t>
            </a:r>
            <a:r>
              <a:rPr lang="zh-CN" altLang="en-US" dirty="0" smtClean="0"/>
              <a:t>能够找到点</a:t>
            </a:r>
            <a:endParaRPr lang="en-US" altLang="zh-CN" dirty="0" smtClean="0"/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zh-CN" altLang="en-US" dirty="0" smtClean="0"/>
              <a:t>空间一致，临近点有相似运动，保持相邻： 保证对一个窗口，所有的偏移量都相等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BDAD8-24E4-1648-80A1-E8C66ECDB22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17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pan, zoom, tilt.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last row shows two failure cases.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left one is due to severe motion blur.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right one fits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homography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the moving humans as they dominate the frame. 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BDAD8-24E4-1648-80A1-E8C66ECDB22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8917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Row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4: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background is represented by two planes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BDAD8-24E4-1648-80A1-E8C66ECDB22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11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在窗口w上，所有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(x, y)都往一个方向移动了(dx,  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)，从而得到(x', y')，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即t时刻的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(x, y)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点在t+τ时刻为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x+dx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y+dy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)，所以寻求匹配的问题可化为对以下的式子寻求最小值</a:t>
            </a:r>
            <a:r>
              <a:rPr lang="zh-CN" dirty="0" smtClean="0">
                <a:effectLst/>
              </a:rPr>
              <a:t> </a:t>
            </a:r>
            <a:endParaRPr lang="en-US" altLang="zh-CN" dirty="0" smtClean="0">
              <a:effectLst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dirty="0" smtClean="0">
                <a:effectLst/>
              </a:rPr>
              <a:t>2</a:t>
            </a:r>
            <a:r>
              <a:rPr lang="zh-CN" altLang="en-US" dirty="0" smtClean="0">
                <a:effectLst/>
              </a:rPr>
              <a:t>）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这个式子的含义，即找到两副图像中，在W窗口中，I、J的差异，其中I以x-d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/2为中心，J以x+d/2为中心，w/2为半径的一个矩形窗口间的差异，好吧，结合我们微积分的知识，函数ε(d)要取得最小值，这个极值点的导数一定为0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BDAD8-24E4-1648-80A1-E8C66ECDB22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24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为了要使d能够得到解，则Z需要满足条件，即Z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Z'矩阵可逆，其中Z'为Z矩阵的转置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(ZT)，在一般情况下，角点具有这样的特点。</a:t>
            </a:r>
            <a:endParaRPr lang="zh-CN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BDAD8-24E4-1648-80A1-E8C66ECDB22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80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r>
              <a:rPr lang="zh-CN" altLang="en-US" dirty="0" smtClean="0"/>
              <a:t>个小</a:t>
            </a:r>
            <a:r>
              <a:rPr lang="en-US" altLang="zh-CN" dirty="0" err="1" smtClean="0"/>
              <a:t>eig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val</a:t>
            </a:r>
            <a:r>
              <a:rPr lang="zh-CN" altLang="en-US" baseline="0" dirty="0" smtClean="0"/>
              <a:t>： 没有纹理信息</a:t>
            </a:r>
            <a:endParaRPr lang="en-US" altLang="zh-CN" baseline="0" dirty="0" smtClean="0"/>
          </a:p>
          <a:p>
            <a:r>
              <a:rPr lang="en-US" altLang="zh-CN" baseline="0" dirty="0" smtClean="0"/>
              <a:t>1</a:t>
            </a:r>
            <a:r>
              <a:rPr lang="zh-CN" altLang="en-US" baseline="0" dirty="0" smtClean="0"/>
              <a:t>个大， </a:t>
            </a:r>
            <a:r>
              <a:rPr lang="en-US" altLang="zh-CN" baseline="0" dirty="0" smtClean="0"/>
              <a:t>1</a:t>
            </a:r>
            <a:r>
              <a:rPr lang="zh-CN" altLang="en-US" baseline="0" dirty="0" smtClean="0"/>
              <a:t>个小： 单向</a:t>
            </a:r>
            <a:endParaRPr lang="en-US" altLang="zh-CN" baseline="0" dirty="0" smtClean="0"/>
          </a:p>
          <a:p>
            <a:r>
              <a:rPr lang="en-US" altLang="zh-CN" baseline="0" dirty="0" smtClean="0"/>
              <a:t>2</a:t>
            </a:r>
            <a:r>
              <a:rPr lang="zh-CN" altLang="en-US" baseline="0" dirty="0" smtClean="0"/>
              <a:t>个大，</a:t>
            </a:r>
            <a:r>
              <a:rPr lang="en-US" altLang="zh-CN" baseline="0" dirty="0" smtClean="0"/>
              <a:t>2</a:t>
            </a:r>
            <a:r>
              <a:rPr lang="zh-CN" altLang="en-US" baseline="0" dirty="0" smtClean="0"/>
              <a:t>个方向，纹理信息强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BDAD8-24E4-1648-80A1-E8C66ECDB22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402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r>
              <a:rPr lang="zh-CN" altLang="en-US" dirty="0" smtClean="0"/>
              <a:t>: 中值滤波</a:t>
            </a:r>
            <a:endParaRPr lang="en-US" altLang="zh-CN" dirty="0" smtClean="0"/>
          </a:p>
          <a:p>
            <a:r>
              <a:rPr lang="en-US" dirty="0" smtClean="0"/>
              <a:t>W</a:t>
            </a:r>
            <a:r>
              <a:rPr lang="en-US" altLang="zh-CN" dirty="0" smtClean="0"/>
              <a:t>:</a:t>
            </a:r>
            <a:r>
              <a:rPr lang="zh-CN" altLang="en-US" dirty="0" smtClean="0"/>
              <a:t> </a:t>
            </a:r>
            <a:r>
              <a:rPr lang="en-US" altLang="zh-CN" dirty="0" smtClean="0"/>
              <a:t>optical</a:t>
            </a:r>
            <a:r>
              <a:rPr lang="zh-CN" altLang="en-US" dirty="0" smtClean="0"/>
              <a:t> </a:t>
            </a:r>
            <a:r>
              <a:rPr lang="en-US" altLang="zh-CN" dirty="0" smtClean="0"/>
              <a:t>flow</a:t>
            </a:r>
            <a:r>
              <a:rPr lang="zh-CN" altLang="en-US" dirty="0" smtClean="0"/>
              <a:t> </a:t>
            </a:r>
            <a:r>
              <a:rPr lang="en-US" altLang="zh-CN" dirty="0" smtClean="0"/>
              <a:t>field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BDAD8-24E4-1648-80A1-E8C66ECDB22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3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BDAD8-24E4-1648-80A1-E8C66ECDB22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3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光流信息计算了绝对的运动信息，不可避免引入镜头移动信息。</a:t>
            </a:r>
            <a:endParaRPr lang="en-US" altLang="zh-CN" dirty="0" smtClean="0"/>
          </a:p>
          <a:p>
            <a:r>
              <a:rPr lang="zh-CN" altLang="en-US" dirty="0" smtClean="0"/>
              <a:t>对比</a:t>
            </a:r>
            <a:r>
              <a:rPr lang="en-US" altLang="zh-CN" dirty="0" smtClean="0"/>
              <a:t>MBH</a:t>
            </a:r>
            <a:r>
              <a:rPr lang="zh-CN" altLang="en-US" dirty="0" smtClean="0"/>
              <a:t> 计算了光流的梯度信息。</a:t>
            </a:r>
            <a:endParaRPr lang="en-US" altLang="zh-CN" dirty="0" smtClean="0"/>
          </a:p>
          <a:p>
            <a:r>
              <a:rPr lang="zh-CN" altLang="en-US" dirty="0" smtClean="0"/>
              <a:t>对比光流信息，</a:t>
            </a:r>
            <a:r>
              <a:rPr lang="en-US" altLang="zh-CN" dirty="0" smtClean="0"/>
              <a:t>Motion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boundaries</a:t>
            </a:r>
            <a:r>
              <a:rPr lang="zh-CN" altLang="en-US" dirty="0" smtClean="0"/>
              <a:t> 压制了背景镜头移动，突出了前景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BDAD8-24E4-1648-80A1-E8C66ECDB22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12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第一行： 2幅原图</a:t>
            </a:r>
          </a:p>
          <a:p>
            <a:r>
              <a:rPr lang="en-US" dirty="0" smtClean="0"/>
              <a:t>第二行：光流</a:t>
            </a:r>
          </a:p>
          <a:p>
            <a:r>
              <a:rPr lang="zh-CN" altLang="en-US" dirty="0" smtClean="0"/>
              <a:t>第三行： 去除镜头移动后的光流</a:t>
            </a:r>
            <a:endParaRPr lang="en-US" altLang="zh-CN" dirty="0" smtClean="0"/>
          </a:p>
          <a:p>
            <a:r>
              <a:rPr lang="zh-CN" altLang="en-US" dirty="0" smtClean="0"/>
              <a:t>第四行：白色的点为去除的轨迹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BDAD8-24E4-1648-80A1-E8C66ECDB22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507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Green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SURF descriptor matches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dense optical flow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BDAD8-24E4-1648-80A1-E8C66ECDB22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95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14/11/3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14/11/3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14/11/3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14/11/3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14/11/3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14/11/3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14/11/3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14/11/3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14/11/3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14/11/3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14/11/3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14/11/3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Motion Features for Action Recognition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YeHao</a:t>
            </a:r>
            <a:endParaRPr lang="en-US" dirty="0" smtClean="0"/>
          </a:p>
          <a:p>
            <a:r>
              <a:rPr lang="en-US" dirty="0" smtClean="0"/>
              <a:t>3/11/2014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840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Dense Trajectory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-35658" b="-35658"/>
          <a:stretch>
            <a:fillRect/>
          </a:stretch>
        </p:blipFill>
        <p:spPr>
          <a:xfrm>
            <a:off x="457200" y="897107"/>
            <a:ext cx="8229600" cy="452596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9100" y="5137320"/>
            <a:ext cx="57531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9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Dense Trajectory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 smtClean="0"/>
              <a:t>Optical</a:t>
            </a:r>
            <a:r>
              <a:rPr lang="zh-CN" altLang="en-US" dirty="0" smtClean="0"/>
              <a:t> </a:t>
            </a:r>
            <a:r>
              <a:rPr lang="en-US" altLang="zh-CN" dirty="0" smtClean="0"/>
              <a:t>Flow: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OpenCV</a:t>
            </a:r>
            <a:endParaRPr lang="en-US" altLang="zh-CN" dirty="0" smtClean="0"/>
          </a:p>
          <a:p>
            <a:r>
              <a:rPr lang="en-US" dirty="0" smtClean="0"/>
              <a:t>Drifting</a:t>
            </a:r>
            <a:r>
              <a:rPr lang="en-US" altLang="zh-CN" dirty="0" smtClean="0"/>
              <a:t>:</a:t>
            </a:r>
            <a:r>
              <a:rPr lang="zh-CN" altLang="en-US" dirty="0" smtClean="0"/>
              <a:t> </a:t>
            </a:r>
            <a:r>
              <a:rPr lang="en-US" altLang="zh-CN" dirty="0"/>
              <a:t>L</a:t>
            </a:r>
            <a:r>
              <a:rPr lang="en-US" altLang="zh-CN" dirty="0" smtClean="0"/>
              <a:t>imit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L</a:t>
            </a:r>
            <a:r>
              <a:rPr lang="zh-CN" altLang="en-US" dirty="0" smtClean="0"/>
              <a:t> </a:t>
            </a:r>
            <a:r>
              <a:rPr lang="en-US" altLang="zh-CN" dirty="0" smtClean="0"/>
              <a:t>frames</a:t>
            </a:r>
          </a:p>
          <a:p>
            <a:r>
              <a:rPr lang="en-US" dirty="0" smtClean="0"/>
              <a:t>Sudden</a:t>
            </a:r>
            <a:r>
              <a:rPr lang="zh-CN" altLang="en-US" dirty="0" smtClean="0"/>
              <a:t> </a:t>
            </a:r>
            <a:r>
              <a:rPr lang="en-US" altLang="zh-CN" dirty="0" smtClean="0"/>
              <a:t>large</a:t>
            </a:r>
            <a:r>
              <a:rPr lang="zh-CN" altLang="en-US" dirty="0" smtClean="0"/>
              <a:t> </a:t>
            </a:r>
            <a:r>
              <a:rPr lang="en-US" altLang="zh-CN" dirty="0" smtClean="0"/>
              <a:t>displacement:</a:t>
            </a:r>
            <a:r>
              <a:rPr lang="zh-CN" altLang="en-US" dirty="0" smtClean="0"/>
              <a:t> </a:t>
            </a:r>
            <a:r>
              <a:rPr lang="en-US" altLang="zh-CN" dirty="0" smtClean="0"/>
              <a:t>Remove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279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Dense Trajectory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9134" r="-491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75955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Trajectory</a:t>
            </a:r>
            <a:r>
              <a:rPr lang="zh-CN" altLang="en-US" dirty="0" smtClean="0"/>
              <a:t>-</a:t>
            </a:r>
            <a:r>
              <a:rPr lang="en-US" altLang="zh-CN" dirty="0" smtClean="0"/>
              <a:t>aligned</a:t>
            </a:r>
            <a:r>
              <a:rPr lang="zh-CN" altLang="en-US" dirty="0" smtClean="0"/>
              <a:t> </a:t>
            </a:r>
            <a:r>
              <a:rPr lang="en-US" altLang="zh-CN" dirty="0" smtClean="0"/>
              <a:t>Descriptors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 lnSpcReduction="10000"/>
          </a:bodyPr>
          <a:lstStyle/>
          <a:p>
            <a:r>
              <a:rPr lang="en-US" altLang="zh-CN" dirty="0" smtClean="0"/>
              <a:t>Histograms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Oriented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Gradients</a:t>
            </a:r>
            <a:r>
              <a:rPr lang="zh-CN" altLang="en-US" dirty="0" smtClean="0"/>
              <a:t> </a:t>
            </a:r>
            <a:r>
              <a:rPr lang="en-US" altLang="zh-CN" dirty="0" smtClean="0"/>
              <a:t>(HOG)</a:t>
            </a:r>
          </a:p>
          <a:p>
            <a:pPr lvl="1"/>
            <a:r>
              <a:rPr lang="en-US" altLang="zh-CN" dirty="0" smtClean="0"/>
              <a:t>Appearance</a:t>
            </a:r>
            <a:r>
              <a:rPr lang="zh-CN" altLang="en-US" dirty="0" smtClean="0"/>
              <a:t> </a:t>
            </a:r>
            <a:r>
              <a:rPr lang="en-US" altLang="zh-CN" dirty="0" smtClean="0"/>
              <a:t>Information</a:t>
            </a:r>
          </a:p>
          <a:p>
            <a:r>
              <a:rPr lang="en-US" dirty="0" smtClean="0"/>
              <a:t>Histograms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Optical</a:t>
            </a:r>
            <a:r>
              <a:rPr lang="zh-CN" altLang="en-US" dirty="0" smtClean="0"/>
              <a:t> </a:t>
            </a:r>
            <a:r>
              <a:rPr lang="en-US" altLang="zh-CN" dirty="0" smtClean="0"/>
              <a:t>Flow</a:t>
            </a:r>
            <a:r>
              <a:rPr lang="zh-CN" altLang="en-US" dirty="0" smtClean="0"/>
              <a:t> </a:t>
            </a:r>
            <a:r>
              <a:rPr lang="en-US" altLang="zh-CN" dirty="0" smtClean="0"/>
              <a:t>(HOF)</a:t>
            </a:r>
          </a:p>
          <a:p>
            <a:pPr lvl="1"/>
            <a:r>
              <a:rPr lang="en-US" dirty="0" smtClean="0"/>
              <a:t>Local</a:t>
            </a:r>
            <a:r>
              <a:rPr lang="zh-CN" altLang="en-US" dirty="0" smtClean="0"/>
              <a:t> </a:t>
            </a:r>
            <a:r>
              <a:rPr lang="en-US" altLang="zh-CN" dirty="0" smtClean="0"/>
              <a:t>motion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information</a:t>
            </a:r>
          </a:p>
          <a:p>
            <a:r>
              <a:rPr lang="en-US" altLang="zh-CN" dirty="0" smtClean="0"/>
              <a:t>Motion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Boundary</a:t>
            </a:r>
            <a:r>
              <a:rPr lang="zh-CN" altLang="en-US" dirty="0" smtClean="0"/>
              <a:t> </a:t>
            </a:r>
            <a:r>
              <a:rPr lang="en-US" altLang="zh-CN" dirty="0" smtClean="0"/>
              <a:t>Histogram</a:t>
            </a:r>
            <a:r>
              <a:rPr lang="zh-CN" altLang="en-US" dirty="0" smtClean="0"/>
              <a:t> </a:t>
            </a:r>
            <a:r>
              <a:rPr lang="en-US" altLang="zh-CN" dirty="0" smtClean="0"/>
              <a:t>(MBH)</a:t>
            </a:r>
          </a:p>
          <a:p>
            <a:pPr lvl="1"/>
            <a:r>
              <a:rPr lang="en-US" altLang="zh-CN" dirty="0" smtClean="0"/>
              <a:t>Relative</a:t>
            </a:r>
            <a:r>
              <a:rPr lang="zh-CN" altLang="en-US" dirty="0" smtClean="0"/>
              <a:t> </a:t>
            </a:r>
            <a:r>
              <a:rPr lang="en-US" altLang="zh-CN" dirty="0" smtClean="0"/>
              <a:t>motion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between</a:t>
            </a:r>
            <a:r>
              <a:rPr lang="zh-CN" altLang="en-US" dirty="0" smtClean="0"/>
              <a:t> </a:t>
            </a:r>
            <a:r>
              <a:rPr lang="en-US" altLang="zh-CN" dirty="0" smtClean="0"/>
              <a:t>pixels</a:t>
            </a:r>
          </a:p>
        </p:txBody>
      </p:sp>
    </p:spTree>
    <p:extLst>
      <p:ext uri="{BB962C8B-B14F-4D97-AF65-F5344CB8AC3E}">
        <p14:creationId xmlns:p14="http://schemas.microsoft.com/office/powerpoint/2010/main" val="559897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-25383" b="-25383"/>
          <a:stretch>
            <a:fillRect/>
          </a:stretch>
        </p:blipFill>
        <p:spPr>
          <a:xfrm>
            <a:off x="457200" y="457200"/>
            <a:ext cx="8229600" cy="4525963"/>
          </a:xfrm>
        </p:spPr>
      </p:pic>
      <p:sp>
        <p:nvSpPr>
          <p:cNvPr id="9" name="TextBox 8"/>
          <p:cNvSpPr txBox="1"/>
          <p:nvPr/>
        </p:nvSpPr>
        <p:spPr>
          <a:xfrm>
            <a:off x="2989384" y="5024139"/>
            <a:ext cx="3302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Camera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Motion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04026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Improved</a:t>
            </a:r>
            <a:r>
              <a:rPr lang="zh-CN" altLang="en-US" dirty="0" smtClean="0"/>
              <a:t> </a:t>
            </a:r>
            <a:r>
              <a:rPr lang="en-US" altLang="zh-CN" dirty="0" smtClean="0"/>
              <a:t>Trajectory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 l="-60385" r="-603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24961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Improved</a:t>
            </a:r>
            <a:r>
              <a:rPr lang="zh-CN" altLang="en-US" dirty="0" smtClean="0"/>
              <a:t> </a:t>
            </a:r>
            <a:r>
              <a:rPr lang="en-US" altLang="zh-CN" dirty="0" smtClean="0"/>
              <a:t>Trajectory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 smtClean="0"/>
              <a:t>Camera</a:t>
            </a:r>
            <a:r>
              <a:rPr lang="zh-CN" altLang="en-US" dirty="0" smtClean="0"/>
              <a:t> </a:t>
            </a:r>
            <a:r>
              <a:rPr lang="en-US" altLang="zh-CN" dirty="0" smtClean="0"/>
              <a:t>Motion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Estimation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wo </a:t>
            </a:r>
            <a:r>
              <a:rPr lang="en-US" dirty="0"/>
              <a:t>consecutive frames are related by a </a:t>
            </a:r>
            <a:r>
              <a:rPr lang="en-US" dirty="0" err="1" smtClean="0"/>
              <a:t>homography</a:t>
            </a:r>
            <a:r>
              <a:rPr lang="en-US" dirty="0" smtClean="0"/>
              <a:t> </a:t>
            </a:r>
            <a:endParaRPr lang="en-US" dirty="0"/>
          </a:p>
          <a:p>
            <a:pPr lvl="2"/>
            <a:r>
              <a:rPr lang="en-US" dirty="0" smtClean="0"/>
              <a:t>Match</a:t>
            </a:r>
            <a:r>
              <a:rPr lang="zh-CN" altLang="en-US" dirty="0" smtClean="0"/>
              <a:t> </a:t>
            </a:r>
            <a:r>
              <a:rPr lang="en-US" altLang="zh-CN" dirty="0" smtClean="0"/>
              <a:t>SURF</a:t>
            </a:r>
            <a:r>
              <a:rPr lang="zh-CN" altLang="en-US" dirty="0" smtClean="0"/>
              <a:t> </a:t>
            </a:r>
            <a:r>
              <a:rPr lang="en-US" altLang="zh-CN" dirty="0" smtClean="0"/>
              <a:t>feature</a:t>
            </a:r>
          </a:p>
          <a:p>
            <a:pPr lvl="2"/>
            <a:r>
              <a:rPr lang="en-US" dirty="0" smtClean="0"/>
              <a:t>Match</a:t>
            </a:r>
            <a:r>
              <a:rPr lang="zh-CN" altLang="en-US" dirty="0" smtClean="0"/>
              <a:t> </a:t>
            </a:r>
            <a:r>
              <a:rPr lang="en-US" altLang="zh-CN" dirty="0" smtClean="0"/>
              <a:t>optical</a:t>
            </a:r>
            <a:r>
              <a:rPr lang="zh-CN" altLang="en-US" dirty="0" smtClean="0"/>
              <a:t> </a:t>
            </a:r>
            <a:r>
              <a:rPr lang="en-US" altLang="zh-CN" dirty="0" smtClean="0"/>
              <a:t>flow</a:t>
            </a:r>
            <a:r>
              <a:rPr lang="zh-CN" altLang="en-US" dirty="0" smtClean="0"/>
              <a:t> </a:t>
            </a:r>
            <a:r>
              <a:rPr lang="en-US" altLang="zh-CN" dirty="0" smtClean="0"/>
              <a:t>vector</a:t>
            </a:r>
          </a:p>
          <a:p>
            <a:pPr lvl="2"/>
            <a:r>
              <a:rPr lang="en-US" dirty="0" smtClean="0"/>
              <a:t>Estimate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homography</a:t>
            </a:r>
            <a:r>
              <a:rPr lang="zh-CN" altLang="en-US" dirty="0" smtClean="0"/>
              <a:t> </a:t>
            </a:r>
            <a:r>
              <a:rPr lang="en-US" altLang="zh-CN" dirty="0" smtClean="0"/>
              <a:t>by</a:t>
            </a:r>
            <a:r>
              <a:rPr lang="zh-CN" altLang="en-US" dirty="0" smtClean="0"/>
              <a:t> </a:t>
            </a:r>
            <a:r>
              <a:rPr lang="en-US" altLang="zh-CN" dirty="0" smtClean="0"/>
              <a:t>RANSAC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82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Homography</a:t>
            </a:r>
            <a:r>
              <a:rPr lang="zh-CN" altLang="en-US" dirty="0" smtClean="0"/>
              <a:t> </a:t>
            </a:r>
            <a:r>
              <a:rPr lang="en-US" altLang="zh-CN" dirty="0"/>
              <a:t>C</a:t>
            </a:r>
            <a:r>
              <a:rPr lang="en-US" altLang="zh-CN" dirty="0" smtClean="0"/>
              <a:t>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 fontScale="77500" lnSpcReduction="20000"/>
          </a:bodyPr>
          <a:lstStyle/>
          <a:p>
            <a:r>
              <a:rPr lang="en-US" dirty="0"/>
              <a:t>Both images are viewing the same plane from </a:t>
            </a:r>
            <a:r>
              <a:rPr lang="en-US" dirty="0" smtClean="0"/>
              <a:t>a </a:t>
            </a:r>
            <a:r>
              <a:rPr lang="en-US" dirty="0"/>
              <a:t>different </a:t>
            </a:r>
            <a:r>
              <a:rPr lang="en-US" dirty="0" smtClean="0"/>
              <a:t>angle</a:t>
            </a:r>
          </a:p>
          <a:p>
            <a:r>
              <a:rPr lang="en-US" dirty="0" smtClean="0"/>
              <a:t>Both </a:t>
            </a:r>
            <a:r>
              <a:rPr lang="en-US" dirty="0"/>
              <a:t>images are taken from the same camera </a:t>
            </a:r>
            <a:r>
              <a:rPr lang="en-US" dirty="0" smtClean="0"/>
              <a:t>but </a:t>
            </a:r>
            <a:r>
              <a:rPr lang="en-US" dirty="0"/>
              <a:t>from a different </a:t>
            </a:r>
            <a:r>
              <a:rPr lang="en-US" dirty="0" smtClean="0"/>
              <a:t>angle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Homography</a:t>
            </a:r>
            <a:r>
              <a:rPr lang="en-US" dirty="0" smtClean="0"/>
              <a:t> </a:t>
            </a:r>
            <a:r>
              <a:rPr lang="en-US" dirty="0"/>
              <a:t>relationship is </a:t>
            </a:r>
            <a:r>
              <a:rPr lang="en-US" dirty="0" smtClean="0"/>
              <a:t>independent </a:t>
            </a:r>
            <a:r>
              <a:rPr lang="en-US" dirty="0"/>
              <a:t>of the scene </a:t>
            </a:r>
            <a:r>
              <a:rPr lang="en-US" dirty="0" smtClean="0"/>
              <a:t>structure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It does not depend on what the cameras are looking </a:t>
            </a:r>
            <a:r>
              <a:rPr lang="en-US" dirty="0" smtClean="0"/>
              <a:t>at</a:t>
            </a:r>
          </a:p>
          <a:p>
            <a:pPr lvl="1"/>
            <a:r>
              <a:rPr lang="en-US" dirty="0" smtClean="0"/>
              <a:t>Relationship </a:t>
            </a:r>
            <a:r>
              <a:rPr lang="en-US" dirty="0"/>
              <a:t>holds regardless of what is seen in the images</a:t>
            </a:r>
          </a:p>
        </p:txBody>
      </p:sp>
    </p:spTree>
    <p:extLst>
      <p:ext uri="{BB962C8B-B14F-4D97-AF65-F5344CB8AC3E}">
        <p14:creationId xmlns:p14="http://schemas.microsoft.com/office/powerpoint/2010/main" val="2670063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Homography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homography</a:t>
            </a:r>
            <a:r>
              <a:rPr lang="en-US" dirty="0"/>
              <a:t> relates the pixel co-ordinates in </a:t>
            </a:r>
            <a:r>
              <a:rPr lang="en-US" dirty="0" smtClean="0"/>
              <a:t> two </a:t>
            </a:r>
            <a:r>
              <a:rPr lang="en-US" dirty="0"/>
              <a:t>images if x’ = M </a:t>
            </a:r>
            <a:r>
              <a:rPr lang="en-US" dirty="0" smtClean="0"/>
              <a:t>x</a:t>
            </a:r>
          </a:p>
          <a:p>
            <a:r>
              <a:rPr lang="en-US" dirty="0"/>
              <a:t>When applied to every pixel the new image is a </a:t>
            </a:r>
            <a:r>
              <a:rPr lang="en-US" dirty="0" smtClean="0"/>
              <a:t>warped </a:t>
            </a:r>
            <a:r>
              <a:rPr lang="en-US" dirty="0"/>
              <a:t>version of the original image</a:t>
            </a:r>
          </a:p>
        </p:txBody>
      </p:sp>
    </p:spTree>
    <p:extLst>
      <p:ext uri="{BB962C8B-B14F-4D97-AF65-F5344CB8AC3E}">
        <p14:creationId xmlns:p14="http://schemas.microsoft.com/office/powerpoint/2010/main" val="1637504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Homography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/>
              <a:t>Consider a point x = (u,v,1) in one image and </a:t>
            </a:r>
            <a:r>
              <a:rPr lang="zh-CN" altLang="en-US" dirty="0" smtClean="0"/>
              <a:t>      </a:t>
            </a:r>
            <a:r>
              <a:rPr lang="en-US" dirty="0" smtClean="0"/>
              <a:t>x</a:t>
            </a:r>
            <a:r>
              <a:rPr lang="en-US" dirty="0"/>
              <a:t>’=(u’,v’,1) in another </a:t>
            </a:r>
            <a:r>
              <a:rPr lang="en-US" dirty="0" smtClean="0"/>
              <a:t>image</a:t>
            </a:r>
          </a:p>
          <a:p>
            <a:r>
              <a:rPr lang="en-US" dirty="0"/>
              <a:t>A </a:t>
            </a:r>
            <a:r>
              <a:rPr lang="en-US" dirty="0" err="1"/>
              <a:t>homography</a:t>
            </a:r>
            <a:r>
              <a:rPr lang="en-US" dirty="0"/>
              <a:t> is a 3 by 3 matrix </a:t>
            </a:r>
            <a:r>
              <a:rPr lang="en-US" dirty="0" smtClean="0"/>
              <a:t>M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6957666"/>
              </p:ext>
            </p:extLst>
          </p:nvPr>
        </p:nvGraphicFramePr>
        <p:xfrm>
          <a:off x="2495511" y="4363189"/>
          <a:ext cx="3498402" cy="1762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3" imgW="1612900" imgH="812800" progId="Equation.3">
                  <p:embed/>
                </p:oleObj>
              </mc:Choice>
              <mc:Fallback>
                <p:oleObj name="Equation" r:id="rId3" imgW="1612900" imgH="812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>
                        <a:lum bright="100000" contras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2495511" y="4363189"/>
                        <a:ext cx="3498402" cy="1762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3187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Information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573122"/>
            <a:ext cx="4038600" cy="4525963"/>
          </a:xfrm>
        </p:spPr>
        <p:txBody>
          <a:bodyPr/>
          <a:lstStyle/>
          <a:p>
            <a:pPr marL="0" indent="0">
              <a:buNone/>
            </a:pPr>
            <a:endParaRPr lang="en-US" altLang="zh-CN" dirty="0"/>
          </a:p>
          <a:p>
            <a:endParaRPr lang="en-US" altLang="zh-CN" dirty="0" smtClean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525963"/>
          </a:xfrm>
        </p:spPr>
        <p:txBody>
          <a:bodyPr anchor="t"/>
          <a:lstStyle/>
          <a:p>
            <a:r>
              <a:rPr lang="en-US" dirty="0" smtClean="0"/>
              <a:t>DNN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6381"/>
          <a:stretch/>
        </p:blipFill>
        <p:spPr>
          <a:xfrm>
            <a:off x="691715" y="2974247"/>
            <a:ext cx="2855575" cy="23823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5202" y="2974247"/>
            <a:ext cx="3911726" cy="2382387"/>
          </a:xfrm>
          <a:prstGeom prst="rect">
            <a:avLst/>
          </a:prstGeom>
        </p:spPr>
      </p:pic>
      <p:sp>
        <p:nvSpPr>
          <p:cNvPr id="11" name="Content Placeholder 9"/>
          <p:cNvSpPr txBox="1">
            <a:spLocks/>
          </p:cNvSpPr>
          <p:nvPr/>
        </p:nvSpPr>
        <p:spPr>
          <a:xfrm>
            <a:off x="457200" y="17526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Dense</a:t>
            </a:r>
            <a:r>
              <a:rPr lang="zh-CN" altLang="en-US" dirty="0" smtClean="0"/>
              <a:t> </a:t>
            </a:r>
            <a:r>
              <a:rPr lang="en-US" altLang="zh-CN" dirty="0" smtClean="0"/>
              <a:t>Trajectory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770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-626" b="-6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94593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30761" r="-307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28757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Removing inconsistent matches due to humans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-8822" b="-8822"/>
          <a:stretch>
            <a:fillRect/>
          </a:stretch>
        </p:blipFill>
        <p:spPr>
          <a:xfrm>
            <a:off x="457200" y="2065149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246306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Video Classification with Convolutional Neural Networks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143" y="2252663"/>
            <a:ext cx="6451600" cy="38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605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26746" b="-267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47392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Two-Stream Convolutional Networks 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14373" b="-143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46995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Flow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23946" b="-23946"/>
          <a:stretch>
            <a:fillRect/>
          </a:stretch>
        </p:blipFill>
        <p:spPr>
          <a:xfrm>
            <a:off x="1024182" y="987829"/>
            <a:ext cx="2791772" cy="3128672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23257" b="-23257"/>
          <a:stretch>
            <a:fillRect/>
          </a:stretch>
        </p:blipFill>
        <p:spPr>
          <a:xfrm>
            <a:off x="1024182" y="3244533"/>
            <a:ext cx="2791772" cy="3128673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6074" y="3066082"/>
            <a:ext cx="1475442" cy="11282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2440" y="1475457"/>
            <a:ext cx="2810948" cy="21547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0981" y="3720943"/>
            <a:ext cx="2802407" cy="215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196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Stacking 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Optical</a:t>
            </a:r>
            <a:r>
              <a:rPr lang="zh-CN" altLang="en-US" dirty="0" smtClean="0"/>
              <a:t> </a:t>
            </a:r>
            <a:r>
              <a:rPr lang="en-US" altLang="zh-CN" dirty="0" smtClean="0"/>
              <a:t>Flow</a:t>
            </a:r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37774" b="-37774"/>
          <a:stretch>
            <a:fillRect/>
          </a:stretch>
        </p:blipFill>
        <p:spPr/>
      </p:pic>
      <p:sp>
        <p:nvSpPr>
          <p:cNvPr id="17" name="Text Placeholder 1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Trajectory</a:t>
            </a:r>
            <a:endParaRPr lang="en-US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t="-38106" b="-381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32730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rcRect t="-28794" b="-287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91389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sz="1600" dirty="0" smtClean="0"/>
              <a:t>[</a:t>
            </a:r>
            <a:r>
              <a:rPr lang="en-US" sz="1600" dirty="0"/>
              <a:t>1</a:t>
            </a:r>
            <a:r>
              <a:rPr lang="en-US" sz="1600" dirty="0" smtClean="0"/>
              <a:t>]</a:t>
            </a:r>
            <a:r>
              <a:rPr lang="zh-CN" altLang="en-US" sz="1600" dirty="0" smtClean="0"/>
              <a:t> </a:t>
            </a:r>
            <a:r>
              <a:rPr lang="en-US" sz="1600" dirty="0" smtClean="0"/>
              <a:t>H</a:t>
            </a:r>
            <a:r>
              <a:rPr lang="en-US" sz="1600" dirty="0"/>
              <a:t>. Wang, “Evaluation of local </a:t>
            </a:r>
            <a:r>
              <a:rPr lang="en-US" sz="1600" dirty="0" err="1"/>
              <a:t>spatio</a:t>
            </a:r>
            <a:r>
              <a:rPr lang="en-US" sz="1600" dirty="0"/>
              <a:t>-temporal features for action recognition,” presented at the CRV '12: Proceedings of the 2012 Ninth Conference on Computer and Robot Vision, 2012, pp. 468–475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[</a:t>
            </a:r>
            <a:r>
              <a:rPr lang="en-US" altLang="zh-CN" sz="1600" dirty="0" smtClean="0"/>
              <a:t>2</a:t>
            </a:r>
            <a:r>
              <a:rPr lang="en-US" sz="1600" dirty="0" smtClean="0"/>
              <a:t>]</a:t>
            </a:r>
            <a:r>
              <a:rPr lang="zh-CN" altLang="en-US" sz="1600" dirty="0" smtClean="0"/>
              <a:t> </a:t>
            </a:r>
            <a:r>
              <a:rPr lang="en-US" sz="1600" dirty="0" smtClean="0"/>
              <a:t>H</a:t>
            </a:r>
            <a:r>
              <a:rPr lang="en-US" sz="1600" dirty="0"/>
              <a:t>. Wang, A. </a:t>
            </a:r>
            <a:r>
              <a:rPr lang="en-US" sz="1600" dirty="0" err="1"/>
              <a:t>Klaser</a:t>
            </a:r>
            <a:r>
              <a:rPr lang="en-US" sz="1600" dirty="0"/>
              <a:t>, C. </a:t>
            </a:r>
            <a:r>
              <a:rPr lang="en-US" sz="1600" dirty="0" err="1"/>
              <a:t>Schmid</a:t>
            </a:r>
            <a:r>
              <a:rPr lang="en-US" sz="1600" dirty="0"/>
              <a:t>, and C.-L. Liu, “Action recognition by dense trajectories,” presented at the Computer Vision and Pattern Recognition (CVPR), 2011 IEEE Conference on, 2011, pp. 3169–3176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[</a:t>
            </a:r>
            <a:r>
              <a:rPr lang="en-US" altLang="zh-CN" sz="1600" dirty="0" smtClean="0"/>
              <a:t>3</a:t>
            </a:r>
            <a:r>
              <a:rPr lang="en-US" sz="1600" dirty="0" smtClean="0"/>
              <a:t>]</a:t>
            </a:r>
            <a:r>
              <a:rPr lang="zh-CN" altLang="en-US" sz="1600" dirty="0" smtClean="0"/>
              <a:t> </a:t>
            </a:r>
            <a:r>
              <a:rPr lang="en-US" sz="1600" dirty="0" smtClean="0"/>
              <a:t>A</a:t>
            </a:r>
            <a:r>
              <a:rPr lang="en-US" sz="1600" dirty="0"/>
              <a:t>. </a:t>
            </a:r>
            <a:r>
              <a:rPr lang="en-US" sz="1600" dirty="0" err="1"/>
              <a:t>Karpathy</a:t>
            </a:r>
            <a:r>
              <a:rPr lang="en-US" sz="1600" dirty="0"/>
              <a:t>, G. </a:t>
            </a:r>
            <a:r>
              <a:rPr lang="en-US" sz="1600" dirty="0" err="1"/>
              <a:t>Toderici</a:t>
            </a:r>
            <a:r>
              <a:rPr lang="en-US" sz="1600" dirty="0"/>
              <a:t>, and S. </a:t>
            </a:r>
            <a:r>
              <a:rPr lang="en-US" sz="1600" dirty="0" err="1"/>
              <a:t>Shetty</a:t>
            </a:r>
            <a:r>
              <a:rPr lang="en-US" sz="1600" dirty="0"/>
              <a:t>, “Large-scale video classification with convolutional neural networks,” </a:t>
            </a:r>
            <a:r>
              <a:rPr lang="en-US" sz="1600" i="1" dirty="0"/>
              <a:t>… on Computer Vision …</a:t>
            </a:r>
            <a:r>
              <a:rPr lang="en-US" sz="1600" dirty="0"/>
              <a:t>, 2014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[</a:t>
            </a:r>
            <a:r>
              <a:rPr lang="en-US" altLang="zh-CN" sz="1600" dirty="0" smtClean="0"/>
              <a:t>4</a:t>
            </a:r>
            <a:r>
              <a:rPr lang="en-US" sz="1600" dirty="0" smtClean="0"/>
              <a:t>]</a:t>
            </a:r>
            <a:r>
              <a:rPr lang="zh-CN" altLang="en-US" sz="1600" dirty="0" smtClean="0"/>
              <a:t> </a:t>
            </a:r>
            <a:r>
              <a:rPr lang="en-US" sz="1600" dirty="0" smtClean="0"/>
              <a:t>K</a:t>
            </a:r>
            <a:r>
              <a:rPr lang="en-US" sz="1600" dirty="0"/>
              <a:t>. </a:t>
            </a:r>
            <a:r>
              <a:rPr lang="en-US" sz="1600" dirty="0" err="1"/>
              <a:t>Simonyan</a:t>
            </a:r>
            <a:r>
              <a:rPr lang="en-US" sz="1600" dirty="0"/>
              <a:t> and A. </a:t>
            </a:r>
            <a:r>
              <a:rPr lang="en-US" sz="1600" dirty="0" err="1"/>
              <a:t>Zisserman</a:t>
            </a:r>
            <a:r>
              <a:rPr lang="en-US" sz="1600" dirty="0"/>
              <a:t>, “Two-Stream Convolutional Networks for Action Recognition in Videos,” </a:t>
            </a:r>
            <a:r>
              <a:rPr lang="en-US" sz="1600" i="1" dirty="0" err="1"/>
              <a:t>arXiv.org</a:t>
            </a:r>
            <a:r>
              <a:rPr lang="en-US" sz="1600" dirty="0"/>
              <a:t>, vol. </a:t>
            </a:r>
            <a:r>
              <a:rPr lang="en-US" sz="1600" dirty="0" err="1"/>
              <a:t>cs.CV</a:t>
            </a:r>
            <a:r>
              <a:rPr lang="en-US" sz="1600" dirty="0"/>
              <a:t>. 09-Jun-2014.</a:t>
            </a:r>
            <a:endParaRPr lang="en-US" sz="1600" dirty="0" smtClean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43276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Trajectory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 smtClean="0"/>
              <a:t>Tracking</a:t>
            </a:r>
            <a:r>
              <a:rPr lang="zh-CN" altLang="en-US" dirty="0" smtClean="0"/>
              <a:t>  </a:t>
            </a:r>
            <a:r>
              <a:rPr lang="en-US" altLang="zh-CN" dirty="0" smtClean="0"/>
              <a:t>Interest</a:t>
            </a:r>
            <a:r>
              <a:rPr lang="zh-CN" altLang="en-US" dirty="0" smtClean="0"/>
              <a:t> </a:t>
            </a:r>
            <a:r>
              <a:rPr lang="en-US" altLang="zh-CN" dirty="0"/>
              <a:t>P</a:t>
            </a:r>
            <a:r>
              <a:rPr lang="en-US" altLang="zh-CN" dirty="0" smtClean="0"/>
              <a:t>oints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pPr lvl="1"/>
            <a:r>
              <a:rPr lang="en-US" dirty="0" smtClean="0"/>
              <a:t>Tracking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Harris3D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Interest</a:t>
            </a:r>
            <a:r>
              <a:rPr lang="zh-CN" altLang="en-US" dirty="0" smtClean="0"/>
              <a:t> </a:t>
            </a:r>
            <a:r>
              <a:rPr lang="en-US" altLang="zh-CN" dirty="0" smtClean="0"/>
              <a:t>point</a:t>
            </a:r>
          </a:p>
          <a:p>
            <a:pPr lvl="2"/>
            <a:r>
              <a:rPr lang="en-US" altLang="zh-CN" dirty="0" smtClean="0"/>
              <a:t>KLT</a:t>
            </a:r>
            <a:r>
              <a:rPr lang="zh-CN" altLang="en-US" dirty="0" smtClean="0"/>
              <a:t>  </a:t>
            </a:r>
            <a:r>
              <a:rPr lang="en-US" altLang="zh-CN" dirty="0" smtClean="0"/>
              <a:t>Tracker:</a:t>
            </a:r>
            <a:r>
              <a:rPr lang="zh-CN" altLang="en-US" dirty="0" smtClean="0"/>
              <a:t> </a:t>
            </a:r>
            <a:r>
              <a:rPr lang="en-US" altLang="zh-CN" dirty="0" smtClean="0"/>
              <a:t>Sparse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Interest</a:t>
            </a:r>
            <a:r>
              <a:rPr lang="zh-CN" altLang="en-US" dirty="0" smtClean="0"/>
              <a:t> </a:t>
            </a:r>
            <a:r>
              <a:rPr lang="en-US" altLang="zh-CN" dirty="0" smtClean="0"/>
              <a:t>Points.</a:t>
            </a:r>
          </a:p>
          <a:p>
            <a:pPr lvl="1"/>
            <a:r>
              <a:rPr lang="en-US" dirty="0" smtClean="0"/>
              <a:t>Matching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SIFT</a:t>
            </a:r>
            <a:r>
              <a:rPr lang="zh-CN" altLang="en-US" dirty="0" smtClean="0"/>
              <a:t> </a:t>
            </a:r>
            <a:r>
              <a:rPr lang="en-US" altLang="zh-CN" dirty="0" smtClean="0"/>
              <a:t>descriptor</a:t>
            </a:r>
          </a:p>
          <a:p>
            <a:pPr lvl="2"/>
            <a:r>
              <a:rPr lang="en-US" dirty="0" smtClean="0"/>
              <a:t>Computationally</a:t>
            </a:r>
            <a:r>
              <a:rPr lang="zh-CN" altLang="en-US" dirty="0" smtClean="0"/>
              <a:t> </a:t>
            </a:r>
            <a:r>
              <a:rPr lang="en-US" altLang="zh-CN" dirty="0" smtClean="0"/>
              <a:t>Expensive</a:t>
            </a:r>
          </a:p>
          <a:p>
            <a:pPr marL="457200" lvl="1" indent="0">
              <a:buNone/>
            </a:pPr>
            <a:endParaRPr lang="en-US" altLang="zh-CN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977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24197" b="-24197"/>
          <a:stretch>
            <a:fillRect/>
          </a:stretch>
        </p:blipFill>
        <p:spPr/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-524" b="-827"/>
          <a:stretch/>
        </p:blipFill>
        <p:spPr>
          <a:xfrm>
            <a:off x="5021385" y="2305538"/>
            <a:ext cx="3528646" cy="3175270"/>
          </a:xfrm>
        </p:spPr>
      </p:pic>
    </p:spTree>
    <p:extLst>
      <p:ext uri="{BB962C8B-B14F-4D97-AF65-F5344CB8AC3E}">
        <p14:creationId xmlns:p14="http://schemas.microsoft.com/office/powerpoint/2010/main" val="2174131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KLT Tracker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 </a:t>
            </a:r>
            <a:r>
              <a:rPr lang="en-US" altLang="zh-CN" dirty="0" smtClean="0"/>
              <a:t>Three</a:t>
            </a:r>
            <a:r>
              <a:rPr lang="zh-CN" altLang="en-US" dirty="0" smtClean="0"/>
              <a:t> </a:t>
            </a:r>
            <a:r>
              <a:rPr lang="en-US" altLang="zh-CN" dirty="0" smtClean="0"/>
              <a:t>Assumptions:</a:t>
            </a:r>
          </a:p>
          <a:p>
            <a:pPr lvl="1"/>
            <a:r>
              <a:rPr lang="zh-CN" altLang="zh-CN" dirty="0"/>
              <a:t> </a:t>
            </a:r>
            <a:r>
              <a:rPr lang="en-US" altLang="zh-CN" dirty="0" smtClean="0"/>
              <a:t>Intensity</a:t>
            </a:r>
          </a:p>
          <a:p>
            <a:pPr lvl="1"/>
            <a:r>
              <a:rPr lang="en-US" altLang="zh-CN" dirty="0" smtClean="0"/>
              <a:t>Velocity</a:t>
            </a:r>
          </a:p>
          <a:p>
            <a:pPr lvl="1"/>
            <a:r>
              <a:rPr lang="en-US" altLang="zh-CN" dirty="0" smtClean="0"/>
              <a:t>Space</a:t>
            </a:r>
          </a:p>
        </p:txBody>
      </p:sp>
    </p:spTree>
    <p:extLst>
      <p:ext uri="{BB962C8B-B14F-4D97-AF65-F5344CB8AC3E}">
        <p14:creationId xmlns:p14="http://schemas.microsoft.com/office/powerpoint/2010/main" val="1527296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256" y="1975867"/>
            <a:ext cx="8039100" cy="11049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Derivation of KLT Tracker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3100" y="3547392"/>
            <a:ext cx="5257800" cy="800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264" y="4815715"/>
            <a:ext cx="88900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85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Derivation of KLT </a:t>
            </a:r>
            <a:r>
              <a:rPr lang="en-US" dirty="0" smtClean="0"/>
              <a:t>Tracker (II)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0" y="1600200"/>
            <a:ext cx="5880100" cy="749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600" y="2597150"/>
            <a:ext cx="5118100" cy="825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6600" y="3676637"/>
            <a:ext cx="5003800" cy="76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700" y="4719581"/>
            <a:ext cx="8851900" cy="1511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9400" y="6139339"/>
            <a:ext cx="36322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9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Derivation of KLT Tracker (</a:t>
            </a:r>
            <a:r>
              <a:rPr lang="en-US" dirty="0" smtClean="0"/>
              <a:t>III)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300" y="1600200"/>
            <a:ext cx="6362700" cy="812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00" y="2667000"/>
            <a:ext cx="8204200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2100" y="4682761"/>
            <a:ext cx="939800" cy="342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227" y="5368666"/>
            <a:ext cx="3759200" cy="825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4032" y="5368666"/>
            <a:ext cx="44323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22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Features to Track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4262"/>
          </a:xfrm>
        </p:spPr>
        <p:txBody>
          <a:bodyPr anchor="t">
            <a:normAutofit fontScale="77500" lnSpcReduction="2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Intuitively, a good feature needs at least</a:t>
            </a:r>
            <a:r>
              <a:rPr lang="en-US" dirty="0" smtClean="0"/>
              <a:t>: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Texture 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Corner 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But </a:t>
            </a:r>
            <a:r>
              <a:rPr lang="en-US" dirty="0"/>
              <a:t>what does this mean formally</a:t>
            </a:r>
            <a:r>
              <a:rPr lang="en-US" dirty="0" smtClean="0"/>
              <a:t>?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 algn="r"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Shi/</a:t>
            </a:r>
            <a:r>
              <a:rPr lang="en-US" dirty="0" err="1"/>
              <a:t>Tomasi</a:t>
            </a:r>
            <a:r>
              <a:rPr lang="en-US" dirty="0"/>
              <a:t>. Intuitive result really part of motion equation. </a:t>
            </a:r>
            <a:endParaRPr lang="en-US" dirty="0" smtClean="0"/>
          </a:p>
          <a:p>
            <a:pPr lvl="1">
              <a:lnSpc>
                <a:spcPct val="100000"/>
              </a:lnSpc>
            </a:pPr>
            <a:r>
              <a:rPr lang="en-US" dirty="0" smtClean="0"/>
              <a:t>High </a:t>
            </a:r>
            <a:r>
              <a:rPr lang="en-US" dirty="0"/>
              <a:t>eigenvalues imply reliable solvability.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970" y="3349869"/>
            <a:ext cx="3084196" cy="13979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20759" y="3349869"/>
            <a:ext cx="43887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Good</a:t>
            </a:r>
            <a:r>
              <a:rPr lang="zh-CN" altLang="en-US" dirty="0"/>
              <a:t> </a:t>
            </a:r>
            <a:r>
              <a:rPr lang="en-US" altLang="zh-CN" dirty="0"/>
              <a:t>Feature</a:t>
            </a:r>
            <a:r>
              <a:rPr lang="zh-CN" altLang="en-US" dirty="0"/>
              <a:t> </a:t>
            </a:r>
            <a:r>
              <a:rPr lang="en-US" altLang="zh-CN" dirty="0"/>
              <a:t>has</a:t>
            </a:r>
            <a:r>
              <a:rPr lang="zh-CN" altLang="en-US" dirty="0"/>
              <a:t> </a:t>
            </a:r>
            <a:r>
              <a:rPr lang="zh-CN" altLang="zh-CN" dirty="0"/>
              <a:t> </a:t>
            </a:r>
            <a:r>
              <a:rPr lang="en-US" altLang="zh-CN" dirty="0"/>
              <a:t>big</a:t>
            </a:r>
            <a:r>
              <a:rPr lang="zh-CN" altLang="en-US" dirty="0"/>
              <a:t> </a:t>
            </a:r>
            <a:r>
              <a:rPr lang="en-US" altLang="zh-CN" dirty="0"/>
              <a:t>eigenvalues</a:t>
            </a:r>
            <a:r>
              <a:rPr lang="en-US" altLang="zh-CN" dirty="0" smtClean="0"/>
              <a:t>,</a:t>
            </a:r>
            <a:r>
              <a:rPr lang="zh-CN" altLang="en-US" dirty="0" smtClean="0"/>
              <a:t> </a:t>
            </a:r>
            <a:r>
              <a:rPr lang="en-US" altLang="zh-CN" dirty="0" smtClean="0"/>
              <a:t>imply</a:t>
            </a:r>
            <a:r>
              <a:rPr lang="en-US" altLang="zh-CN" dirty="0"/>
              <a:t>: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Texture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/>
              <a:t>Corner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12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3427</TotalTime>
  <Words>784</Words>
  <Application>Microsoft Macintosh PowerPoint</Application>
  <PresentationFormat>On-screen Show (4:3)</PresentationFormat>
  <Paragraphs>118</Paragraphs>
  <Slides>29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Twilight</vt:lpstr>
      <vt:lpstr>Equation</vt:lpstr>
      <vt:lpstr>Motion Features for Action Recognition</vt:lpstr>
      <vt:lpstr>Motion Information</vt:lpstr>
      <vt:lpstr>Trajectory</vt:lpstr>
      <vt:lpstr>PowerPoint Presentation</vt:lpstr>
      <vt:lpstr>KLT Tracker </vt:lpstr>
      <vt:lpstr>Derivation of KLT Tracker</vt:lpstr>
      <vt:lpstr>Derivation of KLT Tracker (II)</vt:lpstr>
      <vt:lpstr>Derivation of KLT Tracker (III)</vt:lpstr>
      <vt:lpstr>Good Features to Track</vt:lpstr>
      <vt:lpstr>Dense Trajectory</vt:lpstr>
      <vt:lpstr>Dense Trajectory</vt:lpstr>
      <vt:lpstr>Dense Trajectory</vt:lpstr>
      <vt:lpstr>Trajectory-aligned Descriptors</vt:lpstr>
      <vt:lpstr>PowerPoint Presentation</vt:lpstr>
      <vt:lpstr>Improved Trajectory</vt:lpstr>
      <vt:lpstr>Improved Trajectory</vt:lpstr>
      <vt:lpstr>Homography Conditions</vt:lpstr>
      <vt:lpstr>Homography</vt:lpstr>
      <vt:lpstr>Homography</vt:lpstr>
      <vt:lpstr>PowerPoint Presentation</vt:lpstr>
      <vt:lpstr>PowerPoint Presentation</vt:lpstr>
      <vt:lpstr>Removing inconsistent matches due to humans  </vt:lpstr>
      <vt:lpstr>Video Classification with Convolutional Neural Networks   </vt:lpstr>
      <vt:lpstr>PowerPoint Presentation</vt:lpstr>
      <vt:lpstr>Two-Stream Convolutional Networks  </vt:lpstr>
      <vt:lpstr>Optical Flow</vt:lpstr>
      <vt:lpstr>Stacking </vt:lpstr>
      <vt:lpstr>Accuracy</vt:lpstr>
      <vt:lpstr>Reference</vt:lpstr>
    </vt:vector>
  </TitlesOfParts>
  <Company>Fudan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Motion Features for Action Recognition</dc:title>
  <dc:creator>Hao Ye</dc:creator>
  <cp:lastModifiedBy>Hao Ye</cp:lastModifiedBy>
  <cp:revision>45</cp:revision>
  <dcterms:created xsi:type="dcterms:W3CDTF">2014-11-01T02:24:48Z</dcterms:created>
  <dcterms:modified xsi:type="dcterms:W3CDTF">2014-11-03T11:57:14Z</dcterms:modified>
</cp:coreProperties>
</file>